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84" r:id="rId4"/>
    <p:sldId id="258" r:id="rId5"/>
    <p:sldId id="259" r:id="rId6"/>
    <p:sldId id="260" r:id="rId7"/>
    <p:sldId id="285" r:id="rId8"/>
    <p:sldId id="262" r:id="rId9"/>
    <p:sldId id="264" r:id="rId10"/>
    <p:sldId id="289" r:id="rId11"/>
    <p:sldId id="265" r:id="rId12"/>
    <p:sldId id="269" r:id="rId13"/>
    <p:sldId id="271" r:id="rId14"/>
    <p:sldId id="270" r:id="rId15"/>
    <p:sldId id="272" r:id="rId16"/>
    <p:sldId id="281" r:id="rId17"/>
    <p:sldId id="286" r:id="rId18"/>
    <p:sldId id="287" r:id="rId19"/>
    <p:sldId id="291" r:id="rId20"/>
    <p:sldId id="273" r:id="rId21"/>
    <p:sldId id="266" r:id="rId22"/>
    <p:sldId id="267" r:id="rId23"/>
    <p:sldId id="268" r:id="rId24"/>
    <p:sldId id="275" r:id="rId25"/>
    <p:sldId id="276" r:id="rId26"/>
    <p:sldId id="277" r:id="rId27"/>
    <p:sldId id="278" r:id="rId28"/>
    <p:sldId id="288" r:id="rId29"/>
    <p:sldId id="279" r:id="rId30"/>
    <p:sldId id="282" r:id="rId31"/>
    <p:sldId id="290" r:id="rId3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9" d="100"/>
          <a:sy n="89" d="100"/>
        </p:scale>
        <p:origin x="-846" y="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06.04.2020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2.xml"/><Relationship Id="rId1" Type="http://schemas.openxmlformats.org/officeDocument/2006/relationships/video" Target="NULL" TargetMode="Externa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357166"/>
            <a:ext cx="7772400" cy="342902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>Муниципальное казённое дошкольное образовательное учреждение </a:t>
            </a:r>
            <a:br>
              <a:rPr lang="ru-RU" sz="1400" dirty="0" smtClean="0"/>
            </a:br>
            <a:r>
              <a:rPr lang="ru-RU" sz="1400" dirty="0" smtClean="0"/>
              <a:t>«Детский сад№9»</a:t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2800" dirty="0" smtClean="0"/>
              <a:t>краткосрочный  проект </a:t>
            </a:r>
            <a:r>
              <a:rPr lang="ru-RU" sz="1400" dirty="0" smtClean="0"/>
              <a:t/>
            </a:r>
            <a:br>
              <a:rPr lang="ru-RU" sz="1400" dirty="0" smtClean="0"/>
            </a:br>
            <a:r>
              <a:rPr lang="ru-RU" sz="5400" b="1" dirty="0" smtClean="0">
                <a:solidFill>
                  <a:srgbClr val="FF0000"/>
                </a:solidFill>
              </a:rPr>
              <a:t>«Книга твой друг, </a:t>
            </a:r>
            <a:r>
              <a:rPr lang="ru-RU" sz="5400" b="1" smtClean="0">
                <a:solidFill>
                  <a:srgbClr val="FF0000"/>
                </a:solidFill>
              </a:rPr>
              <a:t>без неё я </a:t>
            </a:r>
            <a:r>
              <a:rPr lang="ru-RU" sz="5400" b="1" dirty="0" smtClean="0">
                <a:solidFill>
                  <a:srgbClr val="FF0000"/>
                </a:solidFill>
              </a:rPr>
              <a:t>как без рук»</a:t>
            </a:r>
            <a:endParaRPr lang="ru-RU" sz="54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543196"/>
          </a:xfrm>
        </p:spPr>
        <p:txBody>
          <a:bodyPr>
            <a:normAutofit/>
          </a:bodyPr>
          <a:lstStyle/>
          <a:p>
            <a:pPr algn="r"/>
            <a:r>
              <a:rPr lang="ru-RU" sz="1600" b="1" dirty="0" smtClean="0">
                <a:solidFill>
                  <a:schemeClr val="tx1"/>
                </a:solidFill>
              </a:rPr>
              <a:t>Воспитатель средней группы: </a:t>
            </a:r>
          </a:p>
          <a:p>
            <a:pPr algn="r"/>
            <a:r>
              <a:rPr lang="ru-RU" sz="1600" b="1" dirty="0" err="1" smtClean="0">
                <a:solidFill>
                  <a:schemeClr val="tx1"/>
                </a:solidFill>
              </a:rPr>
              <a:t>Сокольцова</a:t>
            </a:r>
            <a:r>
              <a:rPr lang="ru-RU" sz="1600" b="1" dirty="0" smtClean="0">
                <a:solidFill>
                  <a:schemeClr val="tx1"/>
                </a:solidFill>
              </a:rPr>
              <a:t> З.П.</a:t>
            </a:r>
          </a:p>
          <a:p>
            <a:endParaRPr lang="ru-RU" dirty="0" smtClean="0"/>
          </a:p>
          <a:p>
            <a:endParaRPr lang="ru-RU" dirty="0" smtClean="0"/>
          </a:p>
          <a:p>
            <a:pPr algn="ctr"/>
            <a:r>
              <a:rPr lang="ru-RU" sz="1400" dirty="0" smtClean="0">
                <a:solidFill>
                  <a:schemeClr val="tx1"/>
                </a:solidFill>
              </a:rPr>
              <a:t>Г.Киренск 2019 г.</a:t>
            </a:r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кесандр\Desktop\Новая папка\Screenshot_20200227-153642.jpg"/>
          <p:cNvPicPr>
            <a:picLocks noChangeAspect="1" noChangeArrowheads="1"/>
          </p:cNvPicPr>
          <p:nvPr/>
        </p:nvPicPr>
        <p:blipFill>
          <a:blip r:embed="rId3" cstate="print"/>
          <a:srcRect t="6250" r="-1"/>
          <a:stretch>
            <a:fillRect/>
          </a:stretch>
        </p:blipFill>
        <p:spPr bwMode="auto">
          <a:xfrm>
            <a:off x="428596" y="1142983"/>
            <a:ext cx="2357454" cy="37887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Алкесандр\Desktop\Новая папка\Screenshot_20200227-153747.jpg"/>
          <p:cNvPicPr>
            <a:picLocks noChangeAspect="1" noChangeArrowheads="1"/>
          </p:cNvPicPr>
          <p:nvPr/>
        </p:nvPicPr>
        <p:blipFill>
          <a:blip r:embed="rId4" cstate="print"/>
          <a:srcRect l="4347" r="6521" b="8694"/>
          <a:stretch>
            <a:fillRect/>
          </a:stretch>
        </p:blipFill>
        <p:spPr bwMode="auto">
          <a:xfrm>
            <a:off x="428596" y="5072074"/>
            <a:ext cx="2928958" cy="1500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Алкесандр\Desktop\Новая папка\IMG-20200226-WA004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10800000" flipV="1">
            <a:off x="6572264" y="1142984"/>
            <a:ext cx="2071702" cy="27622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VID-20200205-WA0004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xmlns="" r:embed="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214678" y="1500174"/>
            <a:ext cx="3000396" cy="33002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 descr="C:\Users\Алкесандр\Desktop\Новая папка\IMG-20200226-WA0036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572264" y="4071942"/>
            <a:ext cx="2124593" cy="25479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2285984" y="142852"/>
            <a:ext cx="42148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Приобщение детей к чтению дома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500034" y="285728"/>
            <a:ext cx="8286808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Заключительный этап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 ходе подготовки и реализации проекта у детей повысился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интерес к рассматриванию книг; обогатился словарь, связная речь детей.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Продукт данного проекта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457200" marR="0" lvl="0" indent="-45720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1. Обогащение книжного уголка книжками самоделками.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2.Итоговое познавательное занятие «Откуда книга к нам пришла?»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Создание видеотеки «Мы читающая семья»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4. Обобщение опыта работы на педагогической площадке в рамках проведения «Форум Образования  2020»</a:t>
            </a:r>
            <a:endParaRPr kumimoji="0" lang="ru-RU" sz="2400" b="1" i="0" u="none" strike="noStrike" cap="none" normalizeH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928794" y="285728"/>
            <a:ext cx="592935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Дидактическая настольно – печатная игра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«Узнай героя сказки»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" name="Рисунок 5" descr="F:\фото проект\IMG_20200114_0933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214422"/>
            <a:ext cx="7865779" cy="5328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785786" y="214290"/>
            <a:ext cx="7429520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Рассматривание иллюстраций русских народных сказок и энциклопедий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Алкесандр\AppData\Local\Microsoft\Windows\Temporary Internet Files\Content.Word\IMG_20200127_095747.jpg"/>
          <p:cNvPicPr/>
          <p:nvPr/>
        </p:nvPicPr>
        <p:blipFill>
          <a:blip r:embed="rId2" cstate="print"/>
          <a:srcRect b="14346"/>
          <a:stretch>
            <a:fillRect/>
          </a:stretch>
        </p:blipFill>
        <p:spPr bwMode="auto">
          <a:xfrm>
            <a:off x="857224" y="1214422"/>
            <a:ext cx="7643866" cy="5214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3108" y="214290"/>
            <a:ext cx="45913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Дидактическая игра «Кто из какой сказки?»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 descr="C:\Users\Алкесандр\AppData\Local\Microsoft\Windows\Temporary Internet Files\Content.Word\IMG_20200127_10015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142984"/>
            <a:ext cx="7929618" cy="5429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1357290" y="0"/>
            <a:ext cx="671517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НОД  по чтению художественной литературы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Чтение сказки «Заяц и еж»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Рисунок 4" descr="C:\Users\Алкесандр\AppData\Local\Microsoft\Windows\Temporary Internet Files\Content.Word\IMG_20200125_215903.jpg"/>
          <p:cNvPicPr/>
          <p:nvPr/>
        </p:nvPicPr>
        <p:blipFill>
          <a:blip r:embed="rId2"/>
          <a:srcRect t="11625" r="21056"/>
          <a:stretch>
            <a:fillRect/>
          </a:stretch>
        </p:blipFill>
        <p:spPr bwMode="auto">
          <a:xfrm>
            <a:off x="285720" y="1428736"/>
            <a:ext cx="4105596" cy="3055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Алкесандр\AppData\Local\Microsoft\Windows\Temporary Internet Files\Content.Word\IMG_20200125_215850.jpg"/>
          <p:cNvPicPr/>
          <p:nvPr/>
        </p:nvPicPr>
        <p:blipFill>
          <a:blip r:embed="rId3"/>
          <a:srcRect r="31259"/>
          <a:stretch>
            <a:fillRect/>
          </a:stretch>
        </p:blipFill>
        <p:spPr bwMode="auto">
          <a:xfrm>
            <a:off x="4429124" y="2714620"/>
            <a:ext cx="4504014" cy="37147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57422" y="142852"/>
            <a:ext cx="52864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Сюжетно –ролевая игра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«Книжный магазин»</a:t>
            </a:r>
            <a:endParaRPr lang="ru-RU" sz="2400" b="1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4643437" y="1696652"/>
            <a:ext cx="4405311" cy="33039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714488"/>
            <a:ext cx="4381531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214422"/>
            <a:ext cx="4161264" cy="5429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071538" y="214290"/>
            <a:ext cx="77153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Познавательно- исследовательская деятельность 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«Предшественники бумаги»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2" name="Picture 2" descr="C:\Users\Алкесандр\Desktop\Новая папка\IMG_20200227_0849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108" y="1785926"/>
            <a:ext cx="4476642" cy="33574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Алкесандр\Desktop\Новая папка\IMG_20200226_16201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379" y="1307265"/>
            <a:ext cx="4384847" cy="3288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Алкесандр\Desktop\Новая папка\IMG_20200226_16195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03914" y="1293742"/>
            <a:ext cx="4381530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1" name="Picture 3" descr="C:\Users\Алкесандр\Desktop\Новая папка\IMG_20200226_1617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27784" y="4149080"/>
            <a:ext cx="3359318" cy="25194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785786" y="1"/>
            <a:ext cx="7572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>
                <a:solidFill>
                  <a:srgbClr val="002060"/>
                </a:solidFill>
                <a:latin typeface="+mj-l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Познавательно- экспериментальная деятельность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«Свойства бумаги»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357290" y="285728"/>
            <a:ext cx="61436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Опытно – экспериментальная деятельность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</a:rPr>
              <a:t>«Вторая жизнь бумаги»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Алкесандр\Desktop\фото проект\IMG_20200324_0928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142984"/>
            <a:ext cx="3524275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7" name="Picture 3" descr="C:\Users\Алкесандр\Desktop\фото проект\IMG_20200324_0904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1142984"/>
            <a:ext cx="4286280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" name="Picture 2" descr="C:\Users\Алкесандр\Desktop\фото проект\IMG_20200406_131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 flipV="1">
            <a:off x="928671" y="3428991"/>
            <a:ext cx="2643188" cy="36433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3" descr="C:\Users\Алкесандр\Desktop\фото проект\IMG_20200406_13185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 flipV="1">
            <a:off x="5406191" y="3309189"/>
            <a:ext cx="2661768" cy="390152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1714488"/>
            <a:ext cx="857256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«Любите книгу всей душой!</a:t>
            </a:r>
            <a:endParaRPr lang="ru-RU" sz="4000" dirty="0" smtClean="0">
              <a:solidFill>
                <a:srgbClr val="002060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Она не только ваш лучший друг, 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Но и до конца верный спутник»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М. Шолохов.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1519806" y="142852"/>
            <a:ext cx="697626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Участие в районном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методическом объединении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НОД  «Откуда книга к нам пришла?»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Рисунок 4" descr="C:\Users\Алкесандр\AppData\Local\Microsoft\Windows\Temporary Internet Files\Content.Word\IMG_20200125_215915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14422"/>
            <a:ext cx="4000528" cy="2588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C:\Users\Алкесандр\AppData\Local\Microsoft\Windows\Temporary Internet Files\Content.Word\IMG_20200125_215941.jpg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214422"/>
            <a:ext cx="4643470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C:\Users\Алкесандр\AppData\Local\Microsoft\Windows\Temporary Internet Files\Content.Word\IMG_20200125_220019.jpg"/>
          <p:cNvPicPr/>
          <p:nvPr/>
        </p:nvPicPr>
        <p:blipFill>
          <a:blip r:embed="rId4"/>
          <a:srcRect b="25905"/>
          <a:stretch>
            <a:fillRect/>
          </a:stretch>
        </p:blipFill>
        <p:spPr bwMode="auto">
          <a:xfrm>
            <a:off x="142844" y="4071942"/>
            <a:ext cx="4071966" cy="260032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Алкесандр\AppData\Local\Microsoft\Windows\Temporary Internet Files\Content.Word\IMG_20200125_215958.jpg"/>
          <p:cNvPicPr/>
          <p:nvPr/>
        </p:nvPicPr>
        <p:blipFill>
          <a:blip r:embed="rId5" cstate="print"/>
          <a:srcRect l="11280" r="10895"/>
          <a:stretch>
            <a:fillRect/>
          </a:stretch>
        </p:blipFill>
        <p:spPr bwMode="auto">
          <a:xfrm>
            <a:off x="5572132" y="3929066"/>
            <a:ext cx="2071702" cy="26432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928662" y="214290"/>
            <a:ext cx="7358114" cy="11079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Викторина «Путешествие по сказкам К.И.                              Чуковского»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F:\фото проект\IMG_20191011_15211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3775710" cy="28346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F:\фото проект\IMG_20191011_152936_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7686" y="1142984"/>
            <a:ext cx="4143404" cy="28575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F:\фото проект\IMG_20191011_15315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3504" y="4214818"/>
            <a:ext cx="2286016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F:\фото проект\IMG_20191011_15252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143380"/>
            <a:ext cx="2571768" cy="2571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714480" y="142852"/>
            <a:ext cx="657223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Показ театра детьми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«Курочка ряба»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5" name="Рисунок 4" descr="F:\фото проект\IMG_20191204_154522.jpg"/>
          <p:cNvPicPr/>
          <p:nvPr/>
        </p:nvPicPr>
        <p:blipFill>
          <a:blip r:embed="rId2" cstate="print"/>
          <a:srcRect t="7600" b="24000"/>
          <a:stretch>
            <a:fillRect/>
          </a:stretch>
        </p:blipFill>
        <p:spPr bwMode="auto">
          <a:xfrm>
            <a:off x="214282" y="1357298"/>
            <a:ext cx="8715436" cy="47149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214414" y="0"/>
            <a:ext cx="750089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Трудовая деятельность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«Вылечим книгу»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cs typeface="Arial" pitchFamily="34" charset="0"/>
              </a:rPr>
              <a:t> </a:t>
            </a:r>
          </a:p>
        </p:txBody>
      </p:sp>
      <p:pic>
        <p:nvPicPr>
          <p:cNvPr id="26625" name="Рисунок 22" descr="IMG_20191205_10320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142984"/>
            <a:ext cx="4000528" cy="30709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6627" name="Rectangle 3"/>
          <p:cNvSpPr>
            <a:spLocks noChangeArrowheads="1"/>
          </p:cNvSpPr>
          <p:nvPr/>
        </p:nvSpPr>
        <p:spPr bwMode="auto">
          <a:xfrm>
            <a:off x="1357290" y="142852"/>
            <a:ext cx="5929322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Calibri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200" b="1" dirty="0" smtClean="0">
                <a:solidFill>
                  <a:srgbClr val="FF0000"/>
                </a:solidFill>
                <a:latin typeface="Calibri"/>
                <a:ea typeface="Times New Roman" pitchFamily="18" charset="0"/>
                <a:cs typeface="Times New Roman" pitchFamily="18" charset="0"/>
              </a:rPr>
              <a:t>                     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 descr="F:\фото проект\IMG_20191205_10131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596" y="4357694"/>
            <a:ext cx="3500462" cy="25003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F:\фото проект\IMG_20191205_10151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6" y="4357670"/>
            <a:ext cx="342902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F:\фото проект\IMG_20191205_101330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142984"/>
            <a:ext cx="4214842" cy="30718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745" name="Рисунок 10" descr="IMG_20200127_093515"/>
          <p:cNvPicPr>
            <a:picLocks noChangeAspect="1" noChangeArrowheads="1"/>
          </p:cNvPicPr>
          <p:nvPr/>
        </p:nvPicPr>
        <p:blipFill>
          <a:blip r:embed="rId2" cstate="print"/>
          <a:srcRect b="21781"/>
          <a:stretch>
            <a:fillRect/>
          </a:stretch>
        </p:blipFill>
        <p:spPr bwMode="auto">
          <a:xfrm>
            <a:off x="357158" y="1285860"/>
            <a:ext cx="8477316" cy="5143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1747" name="Rectangle 3"/>
          <p:cNvSpPr>
            <a:spLocks noChangeArrowheads="1"/>
          </p:cNvSpPr>
          <p:nvPr/>
        </p:nvSpPr>
        <p:spPr bwMode="auto">
          <a:xfrm>
            <a:off x="1785918" y="428604"/>
            <a:ext cx="611847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Выставка макетов «Моя любимая сказка»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2643174" y="357166"/>
            <a:ext cx="361413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Выставка «Книга о зиме»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  <p:pic>
        <p:nvPicPr>
          <p:cNvPr id="6" name="Рисунок 5" descr="F:\фото проект\IMG_20200109_143240.jpg"/>
          <p:cNvPicPr/>
          <p:nvPr/>
        </p:nvPicPr>
        <p:blipFill>
          <a:blip r:embed="rId2" cstate="print"/>
          <a:srcRect b="30667"/>
          <a:stretch>
            <a:fillRect/>
          </a:stretch>
        </p:blipFill>
        <p:spPr bwMode="auto">
          <a:xfrm>
            <a:off x="214282" y="1428736"/>
            <a:ext cx="8715404" cy="42148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F:\фото проект\IMG_20200109_143557.jpg"/>
          <p:cNvPicPr/>
          <p:nvPr/>
        </p:nvPicPr>
        <p:blipFill>
          <a:blip r:embed="rId2" cstate="print"/>
          <a:srcRect b="21918"/>
          <a:stretch>
            <a:fillRect/>
          </a:stretch>
        </p:blipFill>
        <p:spPr bwMode="auto">
          <a:xfrm>
            <a:off x="214282" y="1142984"/>
            <a:ext cx="8715436" cy="4643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4817" name="Rectangle 1"/>
          <p:cNvSpPr>
            <a:spLocks noChangeArrowheads="1"/>
          </p:cNvSpPr>
          <p:nvPr/>
        </p:nvSpPr>
        <p:spPr bwMode="auto">
          <a:xfrm>
            <a:off x="1785918" y="571480"/>
            <a:ext cx="522354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Выставка  «Самая необычная книга»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Алкесандр\AppData\Local\Microsoft\Windows\Temporary Internet Files\Content.Word\IMG_20200125_23221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00166" y="1142984"/>
            <a:ext cx="6498904" cy="55007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5841" name="Rectangle 1"/>
          <p:cNvSpPr>
            <a:spLocks noChangeArrowheads="1"/>
          </p:cNvSpPr>
          <p:nvPr/>
        </p:nvSpPr>
        <p:spPr bwMode="auto">
          <a:xfrm>
            <a:off x="2571736" y="214290"/>
            <a:ext cx="425949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Оформление книжного уголка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«Путешествие в мир книги»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14546" y="285728"/>
            <a:ext cx="53578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Круглый стол «О пользе чтения»</a:t>
            </a:r>
            <a:endParaRPr lang="ru-RU" sz="2400" b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027" name="Picture 3" descr="C:\Users\Алкесандр\Desktop\Новая папка\IMG-20200226-WA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3"/>
            <a:ext cx="7715304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Picture 3" descr="C:\Users\Алкесандр\Desktop\Новая папка\IMG-20200226-WA002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214422"/>
            <a:ext cx="7715304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71736" y="428604"/>
            <a:ext cx="49273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Изготовление книжек - самоделок</a:t>
            </a:r>
            <a:endParaRPr lang="ru-RU" sz="2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5" name="Рисунок 4" descr="F:\фото проект\IMG_20200110_10125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714488"/>
            <a:ext cx="4786346" cy="32861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F:\фото проект\IMG_20200110_10114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8" y="1714488"/>
            <a:ext cx="3571900" cy="4543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00100" y="500042"/>
            <a:ext cx="7786742" cy="4555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Актуальность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002060"/>
              </a:solidFill>
              <a:ea typeface="Times New Roman" pitchFamily="18" charset="0"/>
              <a:cs typeface="Times New Roman" pitchFamily="18" charset="0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002060"/>
                </a:solidFill>
                <a:ea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Книга должна войти в мир ребёнка как можно раньше, обогатить этот мир, сделать его интересным, полным необычайных открытий. И мы, педагоги, родители, должны сделать всё, чтобы ребёнок тянулся  к книге.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Чтобы воспитывать читателя в ребёнке, взрослый должен сам проявлять интерес к книге, понимать ее роль в жизни человека.</a:t>
            </a:r>
            <a:endParaRPr lang="ru-RU" b="1" dirty="0" smtClean="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Таким образом, актуальность проекта обусловлена недостаточной востребованностью книг подрастающим поколением как основного источника знаний для развития и воспитания.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1400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57166"/>
            <a:ext cx="72866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  <a:latin typeface="+mj-lt"/>
              </a:rPr>
              <a:t>Перспектива проекта</a:t>
            </a:r>
          </a:p>
          <a:p>
            <a:pPr algn="ctr"/>
            <a:endParaRPr lang="ru-RU" sz="2400" b="1" dirty="0" smtClean="0">
              <a:solidFill>
                <a:srgbClr val="002060"/>
              </a:solidFill>
              <a:latin typeface="+mj-lt"/>
            </a:endParaRPr>
          </a:p>
          <a:p>
            <a:pPr algn="ctr"/>
            <a:endParaRPr lang="ru-RU" sz="2400" b="1" dirty="0" smtClean="0">
              <a:solidFill>
                <a:srgbClr val="002060"/>
              </a:solidFill>
              <a:latin typeface="+mj-lt"/>
            </a:endParaRP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1.Продолжая работу по данной теме активизировать взаимодействие с социальными партнерами; 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-- Посещение детской библиотеки</a:t>
            </a:r>
          </a:p>
          <a:p>
            <a:pPr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- Посещение типографии «Ленские Зори»</a:t>
            </a:r>
          </a:p>
          <a:p>
            <a:r>
              <a:rPr lang="ru-RU" sz="2400" b="1" dirty="0" smtClean="0">
                <a:solidFill>
                  <a:schemeClr val="accent6">
                    <a:lumMod val="50000"/>
                  </a:schemeClr>
                </a:solidFill>
                <a:latin typeface="+mj-lt"/>
              </a:rPr>
              <a:t>2. Обеспечить  взаимодействие с узкими специалистами  ДОУ.</a:t>
            </a:r>
            <a:endParaRPr lang="ru-RU" sz="2400" b="1" dirty="0">
              <a:solidFill>
                <a:schemeClr val="accent6">
                  <a:lumMod val="50000"/>
                </a:schemeClr>
              </a:solidFill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686800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4000" dirty="0" smtClean="0">
              <a:solidFill>
                <a:srgbClr val="002060"/>
              </a:solidFill>
              <a:latin typeface="+mj-lt"/>
            </a:endParaRPr>
          </a:p>
          <a:p>
            <a:pPr algn="ctr">
              <a:buNone/>
            </a:pPr>
            <a:endParaRPr lang="ru-RU" sz="4000" smtClean="0">
              <a:solidFill>
                <a:srgbClr val="002060"/>
              </a:solidFill>
              <a:latin typeface="+mj-lt"/>
            </a:endParaRPr>
          </a:p>
          <a:p>
            <a:pPr algn="ctr">
              <a:buNone/>
            </a:pPr>
            <a:r>
              <a:rPr lang="ru-RU" sz="4000" dirty="0" smtClean="0">
                <a:solidFill>
                  <a:srgbClr val="002060"/>
                </a:solidFill>
                <a:latin typeface="+mj-lt"/>
              </a:rPr>
              <a:t>Спасибо за внимание!</a:t>
            </a:r>
            <a:endParaRPr lang="ru-RU" sz="4000" dirty="0">
              <a:solidFill>
                <a:srgbClr val="002060"/>
              </a:solidFill>
              <a:latin typeface="+mj-lt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428596" y="357167"/>
            <a:ext cx="82153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28662" y="1285860"/>
            <a:ext cx="71438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Вид проекта: </a:t>
            </a:r>
            <a:r>
              <a:rPr lang="ru-RU" sz="2400" b="1" dirty="0" smtClean="0">
                <a:solidFill>
                  <a:srgbClr val="C0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информационно – познавательный.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Продолжительность проекта: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краткосрочный ноябрь – декабрь 2019г.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Участники проекта:</a:t>
            </a:r>
            <a:r>
              <a:rPr lang="ru-RU" sz="2400" b="1" dirty="0" smtClean="0">
                <a:solidFill>
                  <a:srgbClr val="FF000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дети средней группы, воспитатель, родители</a:t>
            </a:r>
            <a:r>
              <a:rPr lang="ru-RU" sz="2400" b="1" i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500034" y="356037"/>
            <a:ext cx="8072494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 smtClean="0">
              <a:solidFill>
                <a:srgbClr val="FF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Цель проекта: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формирование интереса детей среднего дошкольного возраста  к книге.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Задачи проекта: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Развивать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речевую активность детей.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800" b="1" dirty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Формировать </a:t>
            </a:r>
            <a:r>
              <a:rPr kumimoji="0" lang="ru-RU" sz="28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познавательный интерес детей  к книге</a:t>
            </a: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.</a:t>
            </a:r>
            <a:endParaRPr lang="ru-RU" sz="2800" b="1" dirty="0">
              <a:solidFill>
                <a:schemeClr val="accent6">
                  <a:lumMod val="75000"/>
                </a:schemeClr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Воспитывать любовь  к книге, уважение к труду взрослых, которые создают книгу.</a:t>
            </a:r>
            <a:endParaRPr kumimoji="0" lang="ru-RU" sz="2800" b="1" i="0" u="none" strike="noStrike" cap="none" normalizeH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Привлечь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родителей воспитанников к семейному чтению к совместной продуктивной деятельности.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1"/>
          <p:cNvSpPr>
            <a:spLocks noChangeArrowheads="1"/>
          </p:cNvSpPr>
          <p:nvPr/>
        </p:nvSpPr>
        <p:spPr bwMode="auto">
          <a:xfrm>
            <a:off x="714348" y="357166"/>
            <a:ext cx="7358114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Содержание проекта: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1.Подготовительный этап: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Подбор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методической литературы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baseline="0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- Выбор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форм и методов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- Подготовка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наглядного, дидактического материала.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- Беседа с родителями о целях и задачах проекта, привлечение их к сотрудничеству.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- Выявление первоначальных знаний у детей по данной теме.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214290"/>
            <a:ext cx="8643998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2.Основной этап: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rgbClr val="002060"/>
              </a:solidFill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Познавательное развитие: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- Презентация «Откуда книга к нам пришла?»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- Беседа «Книга –  лучший друг»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- Рассматривание иллюстраций  русских народных сказок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Дидактическая игра «Узнай героя сказки»,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«Кто из какой сказки?»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Чтение сказок, рассказов («Волк и лиса», «Заяц -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хваста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», «Дрозд и лиса», «Четыре желания» и др.)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Arial" pitchFamily="34" charset="0"/>
              </a:rPr>
              <a:t>-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Викторина  «Путешествие по сказкам К.И. Чуковского»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Игра – эмодзи  с использование ИКТ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 «Отгадай сказку»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 НОД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познавательное занятие «Откуда книга к нам пришла?»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Социально – коммуникативное развитие: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cs typeface="Times New Roman" pitchFamily="18" charset="0"/>
              </a:rPr>
              <a:t>Сюжетно –ролевая игра «Книжный магазин»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00068" y="3571876"/>
            <a:ext cx="81439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endParaRPr lang="ru-RU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85720" y="357166"/>
            <a:ext cx="8858280" cy="91409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chemeClr val="accent6">
                  <a:lumMod val="75000"/>
                </a:schemeClr>
              </a:solidFill>
              <a:latin typeface="+mj-lt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endParaRPr lang="ru-RU" sz="24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Речевое развитие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НОД Чтение русской народной сказки «Заяц и Еж»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- Разучивание стихотворений по мнемотаблице («Семь котят»,  «Рыбалка» и др.)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Arial" pitchFamily="34" charset="0"/>
              </a:rPr>
              <a:t>Художественно – эстетическое развитие</a:t>
            </a:r>
            <a:endParaRPr lang="ru-RU" sz="2400" b="1" dirty="0" smtClean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- Строительные игры «Заюшкина избушка»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- Показ театра детьми «Курочка Ряба»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Трудовая деятельность в  книжном уголке  «Вылечим книгу»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Физическое развитие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- Разучивание сказочных </a:t>
            </a:r>
            <a:r>
              <a:rPr lang="ru-RU" sz="2400" b="1" dirty="0" err="1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физминуток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 «Гномы»,  «Буратино», «Репка»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rgbClr val="002060"/>
                </a:solidFill>
                <a:latin typeface="+mj-lt"/>
                <a:cs typeface="Times New Roman" pitchFamily="18" charset="0"/>
              </a:rPr>
              <a:t>Опытно – экспериментальная деятельность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cs typeface="Times New Roman" pitchFamily="18" charset="0"/>
              </a:rPr>
              <a:t>«Свойство бумаги», «Предшественники бумаги», «Вторая жизнь бумаги»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428596" y="500042"/>
            <a:ext cx="8143932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Взаимодействие с родителями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Изготовление книжек – самоделок </a:t>
            </a:r>
            <a:r>
              <a:rPr lang="ru-RU" sz="2400" b="1" dirty="0" smtClean="0">
                <a:solidFill>
                  <a:schemeClr val="accent6">
                    <a:lumMod val="75000"/>
                  </a:schemeClr>
                </a:solidFill>
                <a:latin typeface="+mj-lt"/>
                <a:ea typeface="Times New Roman" pitchFamily="18" charset="0"/>
                <a:cs typeface="Times New Roman" pitchFamily="18" charset="0"/>
              </a:rPr>
              <a:t>: энциклопедии: «Специальный транспорт», « Дикие животные»; «Сказка в картинках» и др.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ea typeface="Times New Roman" pitchFamily="18" charset="0"/>
              <a:cs typeface="Times New Roman" pitchFamily="18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Выставка макетов «Моя любимая  сказка»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Выставка книг «Книга о зиме»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- Выставка «Самая необычная книга»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Консультация для родителей  «Роль книги в жизни ребенка»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cs typeface="Times New Roman" pitchFamily="18" charset="0"/>
              </a:rPr>
              <a:t> Круглый стол «О пользе чтения»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latin typeface="+mj-lt"/>
                <a:cs typeface="Times New Roman" pitchFamily="18" charset="0"/>
              </a:rPr>
              <a:t> Подготовка видеофильмов по теме: « Моя читающая семья».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558</TotalTime>
  <Words>789</Words>
  <Application>Microsoft Office PowerPoint</Application>
  <PresentationFormat>Экран (4:3)</PresentationFormat>
  <Paragraphs>140</Paragraphs>
  <Slides>31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Трек</vt:lpstr>
      <vt:lpstr> Муниципальное казённое дошкольное образовательное учреждение  «Детский сад№9»    краткосрочный  проект  «Книга твой друг, без неё я как без рук»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МКДОУ «Детский сад№9»    Среднесрочный проект  «Книга твой друг, без нее я как без рук»</dc:title>
  <dc:creator>Зоя</dc:creator>
  <cp:lastModifiedBy>Алкесандр</cp:lastModifiedBy>
  <cp:revision>33</cp:revision>
  <dcterms:created xsi:type="dcterms:W3CDTF">2020-02-02T08:12:05Z</dcterms:created>
  <dcterms:modified xsi:type="dcterms:W3CDTF">2020-04-06T06:41:32Z</dcterms:modified>
</cp:coreProperties>
</file>